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6" r:id="rId10"/>
    <p:sldId id="28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7" autoAdjust="0"/>
    <p:restoredTop sz="94660"/>
  </p:normalViewPr>
  <p:slideViewPr>
    <p:cSldViewPr>
      <p:cViewPr varScale="1">
        <p:scale>
          <a:sx n="77" d="100"/>
          <a:sy n="77" d="100"/>
        </p:scale>
        <p:origin x="90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8F0378-9D30-4863-B082-274A16C9BC00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A31435-FBC7-4A8F-B7B6-3B854F13CBD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Договор на строительство/</a:t>
          </a:r>
        </a:p>
        <a:p>
          <a:r>
            <a:rPr lang="ru-RU" b="1" dirty="0" smtClean="0">
              <a:solidFill>
                <a:schemeClr val="tx1"/>
              </a:solidFill>
            </a:rPr>
            <a:t>реконструкцию</a:t>
          </a:r>
          <a:endParaRPr lang="ru-RU" b="1" dirty="0">
            <a:solidFill>
              <a:schemeClr val="tx1"/>
            </a:solidFill>
          </a:endParaRPr>
        </a:p>
      </dgm:t>
    </dgm:pt>
    <dgm:pt modelId="{4169DAA4-B0CF-4B81-8BB5-20D34FA83918}" type="parTrans" cxnId="{8DDB97C4-1234-43BC-B516-B13EB36459ED}">
      <dgm:prSet/>
      <dgm:spPr/>
      <dgm:t>
        <a:bodyPr/>
        <a:lstStyle/>
        <a:p>
          <a:endParaRPr lang="ru-RU"/>
        </a:p>
      </dgm:t>
    </dgm:pt>
    <dgm:pt modelId="{A6CC74B5-F3DA-4D65-B006-ABA50188B4EF}" type="sibTrans" cxnId="{8DDB97C4-1234-43BC-B516-B13EB36459ED}">
      <dgm:prSet/>
      <dgm:spPr/>
      <dgm:t>
        <a:bodyPr/>
        <a:lstStyle/>
        <a:p>
          <a:endParaRPr lang="ru-RU"/>
        </a:p>
      </dgm:t>
    </dgm:pt>
    <dgm:pt modelId="{7AB4A184-C762-4A85-B522-E194922E3FCD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Стадия проектирования</a:t>
          </a:r>
          <a:endParaRPr lang="ru-RU" b="1" dirty="0">
            <a:solidFill>
              <a:schemeClr val="tx1"/>
            </a:solidFill>
          </a:endParaRPr>
        </a:p>
      </dgm:t>
    </dgm:pt>
    <dgm:pt modelId="{5A6C4DAC-FC73-4D2B-9F6E-98FA33FA478B}" type="parTrans" cxnId="{DAD4CAF9-BF0E-4248-8032-58A187F7256D}">
      <dgm:prSet/>
      <dgm:spPr/>
      <dgm:t>
        <a:bodyPr/>
        <a:lstStyle/>
        <a:p>
          <a:endParaRPr lang="ru-RU"/>
        </a:p>
      </dgm:t>
    </dgm:pt>
    <dgm:pt modelId="{D0D2554E-9B54-4932-AEBD-C663E7B1061E}" type="sibTrans" cxnId="{DAD4CAF9-BF0E-4248-8032-58A187F7256D}">
      <dgm:prSet/>
      <dgm:spPr/>
      <dgm:t>
        <a:bodyPr/>
        <a:lstStyle/>
        <a:p>
          <a:endParaRPr lang="ru-RU"/>
        </a:p>
      </dgm:t>
    </dgm:pt>
    <dgm:pt modelId="{3FB35CB2-5C6B-4B57-B51A-001EEB07DEB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Стадия строительства</a:t>
          </a:r>
          <a:endParaRPr lang="ru-RU" b="1" dirty="0">
            <a:solidFill>
              <a:schemeClr val="tx1"/>
            </a:solidFill>
          </a:endParaRPr>
        </a:p>
      </dgm:t>
    </dgm:pt>
    <dgm:pt modelId="{E9C7C094-9039-4B62-B367-BEE770B1AEB3}" type="parTrans" cxnId="{CDA710DF-40D1-4B83-A38A-CC5B73B2924E}">
      <dgm:prSet/>
      <dgm:spPr/>
      <dgm:t>
        <a:bodyPr/>
        <a:lstStyle/>
        <a:p>
          <a:endParaRPr lang="ru-RU"/>
        </a:p>
      </dgm:t>
    </dgm:pt>
    <dgm:pt modelId="{DBF1004E-E611-4402-A766-21A13B382C22}" type="sibTrans" cxnId="{CDA710DF-40D1-4B83-A38A-CC5B73B2924E}">
      <dgm:prSet/>
      <dgm:spPr/>
      <dgm:t>
        <a:bodyPr/>
        <a:lstStyle/>
        <a:p>
          <a:endParaRPr lang="ru-RU"/>
        </a:p>
      </dgm:t>
    </dgm:pt>
    <dgm:pt modelId="{746F8E99-6D21-4EE3-AD91-80351D66646D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Стадия эксплуатации</a:t>
          </a:r>
          <a:endParaRPr lang="ru-RU" b="1" dirty="0">
            <a:solidFill>
              <a:schemeClr val="tx1"/>
            </a:solidFill>
          </a:endParaRPr>
        </a:p>
      </dgm:t>
    </dgm:pt>
    <dgm:pt modelId="{FBF594F2-063C-4B83-B26A-2EBB45BC410A}" type="parTrans" cxnId="{F1EDB029-FF9F-4221-B508-363DF9F0ED4A}">
      <dgm:prSet/>
      <dgm:spPr/>
      <dgm:t>
        <a:bodyPr/>
        <a:lstStyle/>
        <a:p>
          <a:endParaRPr lang="ru-RU"/>
        </a:p>
      </dgm:t>
    </dgm:pt>
    <dgm:pt modelId="{48A5FF80-458F-4198-9F30-255DEB7F1FBF}" type="sibTrans" cxnId="{F1EDB029-FF9F-4221-B508-363DF9F0ED4A}">
      <dgm:prSet/>
      <dgm:spPr/>
      <dgm:t>
        <a:bodyPr/>
        <a:lstStyle/>
        <a:p>
          <a:endParaRPr lang="ru-RU"/>
        </a:p>
      </dgm:t>
    </dgm:pt>
    <dgm:pt modelId="{AB4D7800-0219-495C-A4B9-657079EDC324}" type="pres">
      <dgm:prSet presAssocID="{678F0378-9D30-4863-B082-274A16C9BC0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471424-8D16-4E23-858F-77EA5FA560BD}" type="pres">
      <dgm:prSet presAssocID="{66A31435-FBC7-4A8F-B7B6-3B854F13CBD8}" presName="node" presStyleLbl="node1" presStyleIdx="0" presStyleCnt="4" custRadScaleRad="98582" custRadScaleInc="2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DB8641-C5DC-4BF9-A7A2-99E496868F3F}" type="pres">
      <dgm:prSet presAssocID="{66A31435-FBC7-4A8F-B7B6-3B854F13CBD8}" presName="spNode" presStyleCnt="0"/>
      <dgm:spPr/>
    </dgm:pt>
    <dgm:pt modelId="{F827F82F-BA90-4702-9435-4D9B2A2BE6D5}" type="pres">
      <dgm:prSet presAssocID="{A6CC74B5-F3DA-4D65-B006-ABA50188B4EF}" presName="sibTrans" presStyleLbl="sibTrans1D1" presStyleIdx="0" presStyleCnt="4"/>
      <dgm:spPr/>
      <dgm:t>
        <a:bodyPr/>
        <a:lstStyle/>
        <a:p>
          <a:endParaRPr lang="ru-RU"/>
        </a:p>
      </dgm:t>
    </dgm:pt>
    <dgm:pt modelId="{559AAA12-28F1-4FA8-A236-8F720FDB0508}" type="pres">
      <dgm:prSet presAssocID="{7AB4A184-C762-4A85-B522-E194922E3FC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20C75-E45C-4636-BC45-CCD01B8D79CF}" type="pres">
      <dgm:prSet presAssocID="{7AB4A184-C762-4A85-B522-E194922E3FCD}" presName="spNode" presStyleCnt="0"/>
      <dgm:spPr/>
    </dgm:pt>
    <dgm:pt modelId="{62965D99-9C32-4C6E-BA1F-D8E64827A76D}" type="pres">
      <dgm:prSet presAssocID="{D0D2554E-9B54-4932-AEBD-C663E7B1061E}" presName="sibTrans" presStyleLbl="sibTrans1D1" presStyleIdx="1" presStyleCnt="4"/>
      <dgm:spPr/>
      <dgm:t>
        <a:bodyPr/>
        <a:lstStyle/>
        <a:p>
          <a:endParaRPr lang="ru-RU"/>
        </a:p>
      </dgm:t>
    </dgm:pt>
    <dgm:pt modelId="{A4DA83EE-CC19-4B4F-93F5-57A69D1DE52E}" type="pres">
      <dgm:prSet presAssocID="{3FB35CB2-5C6B-4B57-B51A-001EEB07DEB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F2C18-38AA-41CF-BF3F-3113417B20BD}" type="pres">
      <dgm:prSet presAssocID="{3FB35CB2-5C6B-4B57-B51A-001EEB07DEB8}" presName="spNode" presStyleCnt="0"/>
      <dgm:spPr/>
    </dgm:pt>
    <dgm:pt modelId="{72EF1108-6E71-4DFB-8EDA-F920AB4678CA}" type="pres">
      <dgm:prSet presAssocID="{DBF1004E-E611-4402-A766-21A13B382C22}" presName="sibTrans" presStyleLbl="sibTrans1D1" presStyleIdx="2" presStyleCnt="4"/>
      <dgm:spPr/>
      <dgm:t>
        <a:bodyPr/>
        <a:lstStyle/>
        <a:p>
          <a:endParaRPr lang="ru-RU"/>
        </a:p>
      </dgm:t>
    </dgm:pt>
    <dgm:pt modelId="{20EAC17D-2223-435B-968E-5A47D08810A5}" type="pres">
      <dgm:prSet presAssocID="{746F8E99-6D21-4EE3-AD91-80351D6664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8042B4-65FD-4324-83BC-9AD8CC2A9FCC}" type="pres">
      <dgm:prSet presAssocID="{746F8E99-6D21-4EE3-AD91-80351D66646D}" presName="spNode" presStyleCnt="0"/>
      <dgm:spPr/>
    </dgm:pt>
    <dgm:pt modelId="{285EE908-097D-43C8-AA6A-33340ADD0245}" type="pres">
      <dgm:prSet presAssocID="{48A5FF80-458F-4198-9F30-255DEB7F1FBF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D13172F2-E1C2-4AF4-AEF8-B6EC8EA101F0}" type="presOf" srcId="{D0D2554E-9B54-4932-AEBD-C663E7B1061E}" destId="{62965D99-9C32-4C6E-BA1F-D8E64827A76D}" srcOrd="0" destOrd="0" presId="urn:microsoft.com/office/officeart/2005/8/layout/cycle5"/>
    <dgm:cxn modelId="{8853D21E-767F-4F0A-9C30-07029B000A56}" type="presOf" srcId="{678F0378-9D30-4863-B082-274A16C9BC00}" destId="{AB4D7800-0219-495C-A4B9-657079EDC324}" srcOrd="0" destOrd="0" presId="urn:microsoft.com/office/officeart/2005/8/layout/cycle5"/>
    <dgm:cxn modelId="{6D167E3F-45C8-475A-B531-B0DD7F0B52C7}" type="presOf" srcId="{7AB4A184-C762-4A85-B522-E194922E3FCD}" destId="{559AAA12-28F1-4FA8-A236-8F720FDB0508}" srcOrd="0" destOrd="0" presId="urn:microsoft.com/office/officeart/2005/8/layout/cycle5"/>
    <dgm:cxn modelId="{4835DD86-5A1B-42C8-AE0B-91F275716562}" type="presOf" srcId="{3FB35CB2-5C6B-4B57-B51A-001EEB07DEB8}" destId="{A4DA83EE-CC19-4B4F-93F5-57A69D1DE52E}" srcOrd="0" destOrd="0" presId="urn:microsoft.com/office/officeart/2005/8/layout/cycle5"/>
    <dgm:cxn modelId="{DAD4CAF9-BF0E-4248-8032-58A187F7256D}" srcId="{678F0378-9D30-4863-B082-274A16C9BC00}" destId="{7AB4A184-C762-4A85-B522-E194922E3FCD}" srcOrd="1" destOrd="0" parTransId="{5A6C4DAC-FC73-4D2B-9F6E-98FA33FA478B}" sibTransId="{D0D2554E-9B54-4932-AEBD-C663E7B1061E}"/>
    <dgm:cxn modelId="{714B48AF-BF3B-480C-8DB8-2E65FD5309ED}" type="presOf" srcId="{746F8E99-6D21-4EE3-AD91-80351D66646D}" destId="{20EAC17D-2223-435B-968E-5A47D08810A5}" srcOrd="0" destOrd="0" presId="urn:microsoft.com/office/officeart/2005/8/layout/cycle5"/>
    <dgm:cxn modelId="{8DDB97C4-1234-43BC-B516-B13EB36459ED}" srcId="{678F0378-9D30-4863-B082-274A16C9BC00}" destId="{66A31435-FBC7-4A8F-B7B6-3B854F13CBD8}" srcOrd="0" destOrd="0" parTransId="{4169DAA4-B0CF-4B81-8BB5-20D34FA83918}" sibTransId="{A6CC74B5-F3DA-4D65-B006-ABA50188B4EF}"/>
    <dgm:cxn modelId="{328B7920-0B23-4436-9903-E64AE74D90FF}" type="presOf" srcId="{48A5FF80-458F-4198-9F30-255DEB7F1FBF}" destId="{285EE908-097D-43C8-AA6A-33340ADD0245}" srcOrd="0" destOrd="0" presId="urn:microsoft.com/office/officeart/2005/8/layout/cycle5"/>
    <dgm:cxn modelId="{D4008236-D8A2-4271-8FEE-811C8A6C5B53}" type="presOf" srcId="{A6CC74B5-F3DA-4D65-B006-ABA50188B4EF}" destId="{F827F82F-BA90-4702-9435-4D9B2A2BE6D5}" srcOrd="0" destOrd="0" presId="urn:microsoft.com/office/officeart/2005/8/layout/cycle5"/>
    <dgm:cxn modelId="{CDA710DF-40D1-4B83-A38A-CC5B73B2924E}" srcId="{678F0378-9D30-4863-B082-274A16C9BC00}" destId="{3FB35CB2-5C6B-4B57-B51A-001EEB07DEB8}" srcOrd="2" destOrd="0" parTransId="{E9C7C094-9039-4B62-B367-BEE770B1AEB3}" sibTransId="{DBF1004E-E611-4402-A766-21A13B382C22}"/>
    <dgm:cxn modelId="{59B3BE1A-6B11-4154-B4BE-2F790B326912}" type="presOf" srcId="{66A31435-FBC7-4A8F-B7B6-3B854F13CBD8}" destId="{E2471424-8D16-4E23-858F-77EA5FA560BD}" srcOrd="0" destOrd="0" presId="urn:microsoft.com/office/officeart/2005/8/layout/cycle5"/>
    <dgm:cxn modelId="{C69DAE8B-C134-493A-A5CB-3174CBBFADD9}" type="presOf" srcId="{DBF1004E-E611-4402-A766-21A13B382C22}" destId="{72EF1108-6E71-4DFB-8EDA-F920AB4678CA}" srcOrd="0" destOrd="0" presId="urn:microsoft.com/office/officeart/2005/8/layout/cycle5"/>
    <dgm:cxn modelId="{F1EDB029-FF9F-4221-B508-363DF9F0ED4A}" srcId="{678F0378-9D30-4863-B082-274A16C9BC00}" destId="{746F8E99-6D21-4EE3-AD91-80351D66646D}" srcOrd="3" destOrd="0" parTransId="{FBF594F2-063C-4B83-B26A-2EBB45BC410A}" sibTransId="{48A5FF80-458F-4198-9F30-255DEB7F1FBF}"/>
    <dgm:cxn modelId="{74ED872A-0B02-4702-BC91-B08D82E00674}" type="presParOf" srcId="{AB4D7800-0219-495C-A4B9-657079EDC324}" destId="{E2471424-8D16-4E23-858F-77EA5FA560BD}" srcOrd="0" destOrd="0" presId="urn:microsoft.com/office/officeart/2005/8/layout/cycle5"/>
    <dgm:cxn modelId="{1631D5EE-821D-49FB-93DF-49EE793332B5}" type="presParOf" srcId="{AB4D7800-0219-495C-A4B9-657079EDC324}" destId="{53DB8641-C5DC-4BF9-A7A2-99E496868F3F}" srcOrd="1" destOrd="0" presId="urn:microsoft.com/office/officeart/2005/8/layout/cycle5"/>
    <dgm:cxn modelId="{AA741DBF-D754-4E7E-A4AA-A185B179171D}" type="presParOf" srcId="{AB4D7800-0219-495C-A4B9-657079EDC324}" destId="{F827F82F-BA90-4702-9435-4D9B2A2BE6D5}" srcOrd="2" destOrd="0" presId="urn:microsoft.com/office/officeart/2005/8/layout/cycle5"/>
    <dgm:cxn modelId="{E8773BC4-B820-411A-BDAF-2EB42BDCC63C}" type="presParOf" srcId="{AB4D7800-0219-495C-A4B9-657079EDC324}" destId="{559AAA12-28F1-4FA8-A236-8F720FDB0508}" srcOrd="3" destOrd="0" presId="urn:microsoft.com/office/officeart/2005/8/layout/cycle5"/>
    <dgm:cxn modelId="{2FBFCD74-A2F8-4D25-8D01-436FC6765FFB}" type="presParOf" srcId="{AB4D7800-0219-495C-A4B9-657079EDC324}" destId="{36920C75-E45C-4636-BC45-CCD01B8D79CF}" srcOrd="4" destOrd="0" presId="urn:microsoft.com/office/officeart/2005/8/layout/cycle5"/>
    <dgm:cxn modelId="{DD6B70B3-E0B1-4042-8617-DE5BDF1FFA8A}" type="presParOf" srcId="{AB4D7800-0219-495C-A4B9-657079EDC324}" destId="{62965D99-9C32-4C6E-BA1F-D8E64827A76D}" srcOrd="5" destOrd="0" presId="urn:microsoft.com/office/officeart/2005/8/layout/cycle5"/>
    <dgm:cxn modelId="{54E128C6-D32E-41D5-9DFD-D7039E0540B2}" type="presParOf" srcId="{AB4D7800-0219-495C-A4B9-657079EDC324}" destId="{A4DA83EE-CC19-4B4F-93F5-57A69D1DE52E}" srcOrd="6" destOrd="0" presId="urn:microsoft.com/office/officeart/2005/8/layout/cycle5"/>
    <dgm:cxn modelId="{D8330AF5-E75D-489F-8F51-05EE323EE09E}" type="presParOf" srcId="{AB4D7800-0219-495C-A4B9-657079EDC324}" destId="{BFCF2C18-38AA-41CF-BF3F-3113417B20BD}" srcOrd="7" destOrd="0" presId="urn:microsoft.com/office/officeart/2005/8/layout/cycle5"/>
    <dgm:cxn modelId="{1C6DA9E0-3278-4766-AE1E-3B43AF014DC1}" type="presParOf" srcId="{AB4D7800-0219-495C-A4B9-657079EDC324}" destId="{72EF1108-6E71-4DFB-8EDA-F920AB4678CA}" srcOrd="8" destOrd="0" presId="urn:microsoft.com/office/officeart/2005/8/layout/cycle5"/>
    <dgm:cxn modelId="{5DCB8FBD-2071-4C3D-A107-5983B72F340B}" type="presParOf" srcId="{AB4D7800-0219-495C-A4B9-657079EDC324}" destId="{20EAC17D-2223-435B-968E-5A47D08810A5}" srcOrd="9" destOrd="0" presId="urn:microsoft.com/office/officeart/2005/8/layout/cycle5"/>
    <dgm:cxn modelId="{75A3E362-3B44-4472-A5AF-D8ECE329ED11}" type="presParOf" srcId="{AB4D7800-0219-495C-A4B9-657079EDC324}" destId="{E18042B4-65FD-4324-83BC-9AD8CC2A9FCC}" srcOrd="10" destOrd="0" presId="urn:microsoft.com/office/officeart/2005/8/layout/cycle5"/>
    <dgm:cxn modelId="{116A2F68-334E-405B-A6C5-D5C3E9D9BC58}" type="presParOf" srcId="{AB4D7800-0219-495C-A4B9-657079EDC324}" destId="{285EE908-097D-43C8-AA6A-33340ADD0245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471424-8D16-4E23-858F-77EA5FA560BD}">
      <dsp:nvSpPr>
        <dsp:cNvPr id="0" name=""/>
        <dsp:cNvSpPr/>
      </dsp:nvSpPr>
      <dsp:spPr>
        <a:xfrm>
          <a:off x="2890659" y="28597"/>
          <a:ext cx="1739279" cy="1130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Договор на строительство/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реконструкцию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2945847" y="83785"/>
        <a:ext cx="1628903" cy="1020155"/>
      </dsp:txXfrm>
    </dsp:sp>
    <dsp:sp modelId="{F827F82F-BA90-4702-9435-4D9B2A2BE6D5}">
      <dsp:nvSpPr>
        <dsp:cNvPr id="0" name=""/>
        <dsp:cNvSpPr/>
      </dsp:nvSpPr>
      <dsp:spPr>
        <a:xfrm>
          <a:off x="1876249" y="603984"/>
          <a:ext cx="3739303" cy="3739303"/>
        </a:xfrm>
        <a:custGeom>
          <a:avLst/>
          <a:gdLst/>
          <a:ahLst/>
          <a:cxnLst/>
          <a:rect l="0" t="0" r="0" b="0"/>
          <a:pathLst>
            <a:path>
              <a:moveTo>
                <a:pt x="2984837" y="368999"/>
              </a:moveTo>
              <a:arcTo wR="1869651" hR="1869651" stAng="18397038" swAng="1571881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9AAA12-28F1-4FA8-A236-8F720FDB0508}">
      <dsp:nvSpPr>
        <dsp:cNvPr id="0" name=""/>
        <dsp:cNvSpPr/>
      </dsp:nvSpPr>
      <dsp:spPr>
        <a:xfrm>
          <a:off x="4733811" y="1871546"/>
          <a:ext cx="1739279" cy="1130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Стадия проектирования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4788999" y="1926734"/>
        <a:ext cx="1628903" cy="1020155"/>
      </dsp:txXfrm>
    </dsp:sp>
    <dsp:sp modelId="{62965D99-9C32-4C6E-BA1F-D8E64827A76D}">
      <dsp:nvSpPr>
        <dsp:cNvPr id="0" name=""/>
        <dsp:cNvSpPr/>
      </dsp:nvSpPr>
      <dsp:spPr>
        <a:xfrm>
          <a:off x="1864148" y="567160"/>
          <a:ext cx="3739303" cy="3739303"/>
        </a:xfrm>
        <a:custGeom>
          <a:avLst/>
          <a:gdLst/>
          <a:ahLst/>
          <a:cxnLst/>
          <a:rect l="0" t="0" r="0" b="0"/>
          <a:pathLst>
            <a:path>
              <a:moveTo>
                <a:pt x="3545625" y="2698330"/>
              </a:moveTo>
              <a:arcTo wR="1869651" hR="1869651" stAng="1578595" swAng="1635558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A83EE-CC19-4B4F-93F5-57A69D1DE52E}">
      <dsp:nvSpPr>
        <dsp:cNvPr id="0" name=""/>
        <dsp:cNvSpPr/>
      </dsp:nvSpPr>
      <dsp:spPr>
        <a:xfrm>
          <a:off x="2864160" y="3741198"/>
          <a:ext cx="1739279" cy="1130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Стадия строительства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2919348" y="3796386"/>
        <a:ext cx="1628903" cy="1020155"/>
      </dsp:txXfrm>
    </dsp:sp>
    <dsp:sp modelId="{72EF1108-6E71-4DFB-8EDA-F920AB4678CA}">
      <dsp:nvSpPr>
        <dsp:cNvPr id="0" name=""/>
        <dsp:cNvSpPr/>
      </dsp:nvSpPr>
      <dsp:spPr>
        <a:xfrm>
          <a:off x="1864148" y="567160"/>
          <a:ext cx="3739303" cy="3739303"/>
        </a:xfrm>
        <a:custGeom>
          <a:avLst/>
          <a:gdLst/>
          <a:ahLst/>
          <a:cxnLst/>
          <a:rect l="0" t="0" r="0" b="0"/>
          <a:pathLst>
            <a:path>
              <a:moveTo>
                <a:pt x="759356" y="3373926"/>
              </a:moveTo>
              <a:arcTo wR="1869651" hR="1869651" stAng="7585848" swAng="1635558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EAC17D-2223-435B-968E-5A47D08810A5}">
      <dsp:nvSpPr>
        <dsp:cNvPr id="0" name=""/>
        <dsp:cNvSpPr/>
      </dsp:nvSpPr>
      <dsp:spPr>
        <a:xfrm>
          <a:off x="994508" y="1871546"/>
          <a:ext cx="1739279" cy="1130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Стадия эксплуатации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049696" y="1926734"/>
        <a:ext cx="1628903" cy="1020155"/>
      </dsp:txXfrm>
    </dsp:sp>
    <dsp:sp modelId="{285EE908-097D-43C8-AA6A-33340ADD0245}">
      <dsp:nvSpPr>
        <dsp:cNvPr id="0" name=""/>
        <dsp:cNvSpPr/>
      </dsp:nvSpPr>
      <dsp:spPr>
        <a:xfrm>
          <a:off x="1852458" y="602774"/>
          <a:ext cx="3739303" cy="3739303"/>
        </a:xfrm>
        <a:custGeom>
          <a:avLst/>
          <a:gdLst/>
          <a:ahLst/>
          <a:cxnLst/>
          <a:rect l="0" t="0" r="0" b="0"/>
          <a:pathLst>
            <a:path>
              <a:moveTo>
                <a:pt x="211087" y="1006654"/>
              </a:moveTo>
              <a:arcTo wR="1869651" hR="1869651" stAng="12449353" swAng="1641817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hyperlink" Target="http://www.google.ru/url?sa=i&amp;rct=j&amp;q=&amp;esrc=s&amp;source=images&amp;cd=&amp;cad=rja&amp;uact=8&amp;ved=2ahUKEwiosuu7kb3gAhVZAxAIHbxpD6cQjRx6BAgBEAU&amp;url=http://www.unidorstroy.kiev.ua/wiki-asphalting/black-rubble.html&amp;psig=AOvVaw1yG8j2EtT1EoE7ZMYRb1Mc&amp;ust=1550299400116437" TargetMode="External"/><Relationship Id="rId2" Type="http://schemas.openxmlformats.org/officeDocument/2006/relationships/hyperlink" Target="http://tpscom.ru/grejdery-osobennosti-i-vozmozhnost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google.ru/url?sa=i&amp;rct=j&amp;q=&amp;esrc=s&amp;source=imgres&amp;cd=&amp;cad=rja&amp;uact=8&amp;ved=2ahUKEwi5u6qyjrjgAhXqlosKHRrLB4sQjRx6BAgBEAU&amp;url=http://stroi-specialist.ru/instrument/mexanicheskij-instrument/kak-polzovatsya-nivelirom.html&amp;psig=AOvVaw1Kw2YYUcRizuK2UqF4L73L&amp;ust=1550126780515567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ru/url?sa=i&amp;rct=j&amp;q=&amp;esrc=s&amp;source=images&amp;cd=&amp;cad=rja&amp;uact=8&amp;ved=&amp;url=https://beldor.centr.by/?page_id%3D182&amp;psig=AOvVaw03UyeBmL8rtIwQbNu9p5fb&amp;ust=1550299692640459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hyperlink" Target="http://www.google.ru/url?sa=i&amp;rct=j&amp;q=&amp;esrc=s&amp;source=imgres&amp;cd=&amp;cad=rja&amp;uact=8&amp;ved=2ahUKEwi5u6qyjrjgAhXqlosKHRrLB4sQjRx6BAgBEAU&amp;url=http://stroi-specialist.ru/instrument/mexanicheskij-instrument/kak-polzovatsya-nivelirom.html&amp;psig=AOvVaw1Kw2YYUcRizuK2UqF4L73L&amp;ust=155012678051556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ru/url?sa=i&amp;rct=j&amp;q=&amp;esrc=s&amp;source=images&amp;cd=&amp;cad=rja&amp;uact=8&amp;ved=2ahUKEwiUyPKokr3gAhXQpYsKHVKRC6MQjRx6BAgBEAU&amp;url=http://microtech-ua.com/index.php?id_product%3D7293%26controller%3Dproduct%26id_lang%3D3&amp;psig=AOvVaw2xYryPwpFClVRYZd3q1NFI&amp;ust=1550299603623569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://www.google.ru/url?sa=i&amp;rct=j&amp;q=&amp;esrc=s&amp;source=images&amp;cd=&amp;cad=rja&amp;uact=8&amp;ved=2ahUKEwj3vdLmj7jgAhWytYsKHfOkCT0QjRx6BAgBEAU&amp;url=http://www.unidorstroy.kiev.ua/&amp;psig=AOvVaw3IC2d7IB0WyrV3YAo-FdGD&amp;ust=1550127144663525" TargetMode="External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hyperlink" Target="http://www.google.ru/url?sa=i&amp;rct=j&amp;q=&amp;esrc=s&amp;source=imgres&amp;cd=&amp;cad=rja&amp;uact=8&amp;ved=2ahUKEwi5u6qyjrjgAhXqlosKHRrLB4sQjRx6BAgBEAU&amp;url=http://stroi-specialist.ru/instrument/mexanicheskij-instrument/kak-polzovatsya-nivelirom.html&amp;psig=AOvVaw1Kw2YYUcRizuK2UqF4L73L&amp;ust=155012678051556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ru/url?sa=i&amp;rct=j&amp;q=&amp;esrc=s&amp;source=images&amp;cd=&amp;cad=rja&amp;uact=8&amp;ved=&amp;url=https://beldor.centr.by/?page_id%3D182&amp;psig=AOvVaw03UyeBmL8rtIwQbNu9p5fb&amp;ust=1550299692640459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://www.google.ru/url?sa=i&amp;rct=j&amp;q=&amp;esrc=s&amp;source=images&amp;cd=&amp;cad=rja&amp;uact=8&amp;ved=2ahUKEwiUyPKokr3gAhXQpYsKHVKRC6MQjRx6BAgBEAU&amp;url=http://microtech-ua.com/index.php?id_product%3D7293%26controller%3Dproduct%26id_lang%3D3&amp;psig=AOvVaw2xYryPwpFClVRYZd3q1NFI&amp;ust=1550299603623569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izmerenie.pro/rentgenograficheskij-metod.html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hyperlink" Target="http://www.google.ru/url?sa=i&amp;rct=j&amp;q=&amp;esrc=s&amp;source=images&amp;cd=&amp;cad=rja&amp;uact=8&amp;ved=2ahUKEwiS8e6pk73gAhWOxIsKHdHVBBQQjRx6BAgBEAU&amp;url=http://givimisure.ru/seriya-gvs-608-absolyutnaya-opticheskaya-lineyka-dlya-stankov-chpu&amp;psig=AOvVaw2b9QSx8YQfAmcSluwYK2mb&amp;ust=1550299889430707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hyperlink" Target="http://www.google.ru/url?sa=i&amp;rct=j&amp;q=&amp;esrc=s&amp;source=images&amp;cd=&amp;cad=rja&amp;uact=8&amp;ved=2ahUKEwihs824k73gAhWhpIsKHZPyDWEQjRx6BAgBEAU&amp;url=http://www.emomi.com/metallicheskaja-izmeritelnaja-linejka-gost.html&amp;psig=AOvVaw0wLjI6RkCLg41JBst37J7-&amp;ust=1550299928852489" TargetMode="External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556793"/>
            <a:ext cx="8424936" cy="1728192"/>
          </a:xfrm>
        </p:spPr>
        <p:txBody>
          <a:bodyPr anchor="t">
            <a:no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аэродромных, вертолетных площадок</a:t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эксплуатации</a:t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цикл аэродрома/вертодрома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37580162"/>
              </p:ext>
            </p:extLst>
          </p:nvPr>
        </p:nvGraphicFramePr>
        <p:xfrm>
          <a:off x="611560" y="126876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065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2627784" y="428135"/>
            <a:ext cx="6048672" cy="1180728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заказчик четко определяет основные параметры и требования к будущей аэродромной/вертодромной площадке в соответствии с нормативами РК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476672"/>
            <a:ext cx="187220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Договор на строительство/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реконструкцию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9552" y="1916832"/>
            <a:ext cx="187939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Стадия проектирования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9" name="Объект 5"/>
          <p:cNvSpPr txBox="1">
            <a:spLocks/>
          </p:cNvSpPr>
          <p:nvPr/>
        </p:nvSpPr>
        <p:spPr>
          <a:xfrm>
            <a:off x="2699792" y="1794520"/>
            <a:ext cx="6048672" cy="1180728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проектировщикам выдается задание на проектирование. Контроль осуществляется путем внутренних проверок, согласования основных моментов с заказчиком. Все проекты проходят обязательную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госэкспертизу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1503" y="3547864"/>
            <a:ext cx="187220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Стадия строительства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Объект 5"/>
          <p:cNvSpPr txBox="1">
            <a:spLocks/>
          </p:cNvSpPr>
          <p:nvPr/>
        </p:nvSpPr>
        <p:spPr>
          <a:xfrm>
            <a:off x="2839981" y="3306688"/>
            <a:ext cx="6048672" cy="14184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генподрядчиком ведется строительство, в соответствии с проектом, а так же нормативам РК.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осуществляется со стороны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генпроектировщика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-авторский надзор, а так же со стороны заказчика-технический надзор.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51503" y="5157192"/>
            <a:ext cx="187220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Стадия эксплуатации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Объект 5"/>
          <p:cNvSpPr txBox="1">
            <a:spLocks/>
          </p:cNvSpPr>
          <p:nvPr/>
        </p:nvSpPr>
        <p:spPr>
          <a:xfrm>
            <a:off x="2844831" y="5157192"/>
            <a:ext cx="6048672" cy="14184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производится регулярное обследование объекта, выдаются рекомендации по ремонту и усилению конструкций либо на реконструкцию объекта в целом.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0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805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ЛЕТНОГО ПОЛЯ АЭРОДРОМА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Осмотр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контроль сооружений летного поля должен проводиться ежедневно. Дополнительно следует осуществлять осмотры при подготовке летных полей аэродромов к весенне-летней и осенне-зимней эксплуатации.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ежедневных осмотрах следует производить проверку состояния поверхности (ровность, дефекты, посторонние предметы) искусственных покрытий, прилегающих к ним грунтовых (заснеженных) участков летного поля, укрепленных грунтовых (снежных) сопряжений, примыкающих к границам искусственных покрытий.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осмотров должны оформляться акты дефектов летного поля в соответствии с прил. 15 настоящего Руководства. Рекомендуется составлять планы дефектов искусственных покрытий, следует проводить оценку технического состояния искусственных покрытий.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Осмотр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водоотводных н дренажных систем производится при подготовке к зиме, после окончания снеготаяния и после выпадения обильных осадков.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осмотрах и проверке участков летного поля с искусственными покрытиями и грунтовых обращается внимание: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чистоту поверхности, наличие посторонних предметов;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повреждения поверхности (дефекты): выбоины, шелушения, сколы кромок швов и трещин, просадки плит, разрушения герметика швов и неровности;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видимость маркировочных знаков ВПП;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и крепление крышек водоприемных устройств;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заполненность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герметиками деформационных швов и трещин;</a:t>
            </a:r>
          </a:p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колейность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выбоины на грунтовом (заснеженном) летном поле.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99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490066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ПАРАМЕТРОВ, КОНТРОЛЬ И ОЦЕНКА СОСТОЯНИЯ ЭЛЕМЕНТОВ ЛЕТНОГО ПОЛЯ АЭРОДРОМОВ (ВЕРТОДРОМОВ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300" dirty="0"/>
              <a:t>Параметры состояния летного поля, подлежащие обязательному измерению и учету: </a:t>
            </a:r>
            <a:endParaRPr lang="ru-RU" sz="1300" dirty="0" smtClean="0"/>
          </a:p>
          <a:p>
            <a:pPr marL="0" indent="0">
              <a:buNone/>
            </a:pPr>
            <a:r>
              <a:rPr lang="ru-RU" sz="1300" u="sng" dirty="0" smtClean="0"/>
              <a:t>а</a:t>
            </a:r>
            <a:r>
              <a:rPr lang="ru-RU" sz="1300" u="sng" dirty="0"/>
              <a:t>) аэродромы с искусственными покрытиями:</a:t>
            </a:r>
          </a:p>
          <a:p>
            <a:r>
              <a:rPr lang="ru-RU" sz="1300" dirty="0"/>
              <a:t>на ИВПП и КПТ:</a:t>
            </a:r>
          </a:p>
          <a:p>
            <a:r>
              <a:rPr lang="ru-RU" sz="1300" dirty="0"/>
              <a:t>коэффициент сцепления;</a:t>
            </a:r>
          </a:p>
          <a:p>
            <a:r>
              <a:rPr lang="ru-RU" sz="1300" dirty="0"/>
              <a:t>наличие, вид и толщина атмосферных осадков;</a:t>
            </a:r>
          </a:p>
          <a:p>
            <a:r>
              <a:rPr lang="ru-RU" sz="1300" dirty="0"/>
              <a:t>состояние и качество очистки поверхности;</a:t>
            </a:r>
          </a:p>
          <a:p>
            <a:r>
              <a:rPr lang="ru-RU" sz="1300" dirty="0"/>
              <a:t>состояние и видимость дневных и переносных маркировочных знаков;</a:t>
            </a:r>
          </a:p>
          <a:p>
            <a:r>
              <a:rPr lang="ru-RU" sz="1300" dirty="0"/>
              <a:t>на спланированной части ЛП:</a:t>
            </a:r>
          </a:p>
          <a:p>
            <a:r>
              <a:rPr lang="ru-RU" sz="1300" dirty="0"/>
              <a:t>размеры очищенной от снега ЛП;</a:t>
            </a:r>
          </a:p>
          <a:p>
            <a:r>
              <a:rPr lang="ru-RU" sz="1300" dirty="0"/>
              <a:t>величина уклона сопряжения очищенной части ЛП с целинным снегом;</a:t>
            </a:r>
          </a:p>
          <a:p>
            <a:r>
              <a:rPr lang="ru-RU" sz="1300" dirty="0"/>
              <a:t>плотность грунта и ровность поверхности;</a:t>
            </a:r>
          </a:p>
          <a:p>
            <a:r>
              <a:rPr lang="ru-RU" sz="1300" dirty="0"/>
              <a:t>на РД, МС и перроне:</a:t>
            </a:r>
          </a:p>
          <a:p>
            <a:r>
              <a:rPr lang="ru-RU" sz="1300" dirty="0"/>
              <a:t>наличие, вид и толщина атмосферных осадков;</a:t>
            </a:r>
          </a:p>
          <a:p>
            <a:r>
              <a:rPr lang="ru-RU" sz="1300" dirty="0"/>
              <a:t>состояние и видимость маркировочных знаков;</a:t>
            </a:r>
          </a:p>
          <a:p>
            <a:pPr marL="0" indent="0">
              <a:buNone/>
            </a:pPr>
            <a:r>
              <a:rPr lang="ru-RU" sz="1300" u="sng" dirty="0"/>
              <a:t>б) грунтовые аэродромы (вертодромы):</a:t>
            </a:r>
          </a:p>
          <a:p>
            <a:r>
              <a:rPr lang="ru-RU" sz="1300" dirty="0"/>
              <a:t>состояние поверхности и качество дернового покрова;</a:t>
            </a:r>
          </a:p>
          <a:p>
            <a:r>
              <a:rPr lang="ru-RU" sz="1300" dirty="0"/>
              <a:t>глубина промерзания;</a:t>
            </a:r>
          </a:p>
          <a:p>
            <a:r>
              <a:rPr lang="ru-RU" sz="1300" dirty="0"/>
              <a:t>прочность (плотность) грунта (уплотненного снега);</a:t>
            </a:r>
          </a:p>
          <a:p>
            <a:r>
              <a:rPr lang="ru-RU" sz="1300" dirty="0"/>
              <a:t>ровность поверхности грунтового (заснеженного) аэродрома (вертодрома);</a:t>
            </a:r>
          </a:p>
          <a:p>
            <a:r>
              <a:rPr lang="ru-RU" sz="1300" dirty="0"/>
              <a:t>состояние и видимость переносных маркировочных знаков;</a:t>
            </a:r>
          </a:p>
          <a:p>
            <a:r>
              <a:rPr lang="ru-RU" sz="1300" dirty="0"/>
              <a:t>величина уклона сопряжения рабочей части ГВПП со спланированной частью ЛП.</a:t>
            </a:r>
          </a:p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71419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1858064"/>
              </p:ext>
            </p:extLst>
          </p:nvPr>
        </p:nvGraphicFramePr>
        <p:xfrm>
          <a:off x="179512" y="590050"/>
          <a:ext cx="8568951" cy="6267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3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0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8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9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9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89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701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дефекта (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повреждения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повреждения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 дефектности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слабая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очень сильная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Продольные и поперечные трещины в асфальтобетоне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расстояние между трещинами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Отсутствует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30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15-30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Частая сетка трещин ("крокодиловая кожа") на асфальтобетоне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повреждений площади покрытий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5 - 20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20 - 50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50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Эрозия асфальтобетона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поврежденной площади покрытия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5 - 20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20 - 50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50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Колея асфальтобетонного покрытия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Глубина колеи, мм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25-40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40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5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Трещины в плитах бетонного (армобетонного) покрытия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шит, имеющих трещины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10 - 20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20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1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Сколы кромок бетонных (армобетонных) покрытий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плит со сколами кромок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1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Шелушение бетона на поверхности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плит с шелушением поверхности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10-20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20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Неровности покрытия виде уступов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уступов, мм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15 - 25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25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4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Неровности в виде воли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неровности на длине 3 м, мм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25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512" y="128385"/>
            <a:ext cx="84249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Классификатор дефектов искусственных покрытий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26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544" y="332656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Планировка площадки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грейдеры,скреперы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20072" y="332656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ровности,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уклона,отметок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планировки (нивелирование)</a:t>
            </a:r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3885" y="3212976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щебня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(гладкие катки)</a:t>
            </a:r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44175" y="3212976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вяжущим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1029" name="Picture 5" descr="Картинки по запросу грейдер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46" y="1340768"/>
            <a:ext cx="2493763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Похожее изображение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37" y="1169896"/>
            <a:ext cx="2178807" cy="157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Соединительная линия уступом 2"/>
          <p:cNvCxnSpPr/>
          <p:nvPr/>
        </p:nvCxnSpPr>
        <p:spPr>
          <a:xfrm>
            <a:off x="3354205" y="836712"/>
            <a:ext cx="1865867" cy="115212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4" descr="Смотреть исходное изображение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 descr="https://odintsovo.info/img/2010/09/P1070216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Picture 7" descr="D:\P107021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94" y="3861048"/>
            <a:ext cx="2457101" cy="176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Картинки по запросу обработка вяжущим щебня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207" y="3705030"/>
            <a:ext cx="2304256" cy="15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Соединительная линия уступом 15"/>
          <p:cNvCxnSpPr>
            <a:stCxn id="8" idx="3"/>
          </p:cNvCxnSpPr>
          <p:nvPr/>
        </p:nvCxnSpPr>
        <p:spPr>
          <a:xfrm>
            <a:off x="3354205" y="4473116"/>
            <a:ext cx="1889970" cy="27066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4" idx="2"/>
            <a:endCxn id="8" idx="0"/>
          </p:cNvCxnSpPr>
          <p:nvPr/>
        </p:nvCxnSpPr>
        <p:spPr>
          <a:xfrm>
            <a:off x="1907704" y="2852936"/>
            <a:ext cx="6341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8" idx="2"/>
          </p:cNvCxnSpPr>
          <p:nvPr/>
        </p:nvCxnSpPr>
        <p:spPr>
          <a:xfrm flipH="1">
            <a:off x="1907704" y="5733256"/>
            <a:ext cx="6341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8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544" y="332656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асфальтобетонного полотна автодрома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асфальтоукладчик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20072" y="332656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ровности, уклона, отметок  полотна (нивелирование)</a:t>
            </a:r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586" y="3243225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ровности профилометром</a:t>
            </a:r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44175" y="3212976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ровности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толчкомером</a:t>
            </a:r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1031" name="Picture 7" descr="Похожее изображение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89714"/>
            <a:ext cx="2341390" cy="168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Картинки по запросу Возведение асфальтобетонного полотна автодрома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54" y="1412776"/>
            <a:ext cx="2307982" cy="125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профилометр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98" b="23641"/>
          <a:stretch/>
        </p:blipFill>
        <p:spPr bwMode="auto">
          <a:xfrm>
            <a:off x="689909" y="4005064"/>
            <a:ext cx="2448272" cy="123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Похожее изображение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211" y="4005064"/>
            <a:ext cx="2232248" cy="148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Соединительная линия уступом 4"/>
          <p:cNvCxnSpPr/>
          <p:nvPr/>
        </p:nvCxnSpPr>
        <p:spPr>
          <a:xfrm>
            <a:off x="3380906" y="1303890"/>
            <a:ext cx="1863269" cy="62944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>
            <a:stCxn id="4" idx="2"/>
          </p:cNvCxnSpPr>
          <p:nvPr/>
        </p:nvCxnSpPr>
        <p:spPr>
          <a:xfrm rot="5400000">
            <a:off x="1619672" y="2924944"/>
            <a:ext cx="360040" cy="21602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>
            <a:endCxn id="9" idx="1"/>
          </p:cNvCxnSpPr>
          <p:nvPr/>
        </p:nvCxnSpPr>
        <p:spPr>
          <a:xfrm>
            <a:off x="3203848" y="2776963"/>
            <a:ext cx="2040327" cy="169615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799692" y="116632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544" y="332656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полотна автодрома из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плит (автокран)</a:t>
            </a:r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20072" y="332656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ровности, уклона, отметок  полотна (нивелирование)</a:t>
            </a:r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586" y="3243225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ровности профилометром</a:t>
            </a:r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44175" y="3212976"/>
            <a:ext cx="2880320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ровности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толчкомером</a:t>
            </a:r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1031" name="Picture 7" descr="Похожее изображение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89714"/>
            <a:ext cx="2341390" cy="168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профилометр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98" b="23641"/>
          <a:stretch/>
        </p:blipFill>
        <p:spPr bwMode="auto">
          <a:xfrm>
            <a:off x="689909" y="4005064"/>
            <a:ext cx="2448272" cy="123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Похожее изображение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211" y="4005064"/>
            <a:ext cx="2232248" cy="148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Соединительная линия уступом 4"/>
          <p:cNvCxnSpPr/>
          <p:nvPr/>
        </p:nvCxnSpPr>
        <p:spPr>
          <a:xfrm>
            <a:off x="3380906" y="1303890"/>
            <a:ext cx="1863269" cy="62944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>
            <a:stCxn id="4" idx="2"/>
          </p:cNvCxnSpPr>
          <p:nvPr/>
        </p:nvCxnSpPr>
        <p:spPr>
          <a:xfrm rot="5400000">
            <a:off x="1619672" y="2924944"/>
            <a:ext cx="360040" cy="21602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>
            <a:endCxn id="9" idx="1"/>
          </p:cNvCxnSpPr>
          <p:nvPr/>
        </p:nvCxnSpPr>
        <p:spPr>
          <a:xfrm>
            <a:off x="3203848" y="2776963"/>
            <a:ext cx="2040327" cy="169615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799692" y="116632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icture 5" descr="D:\169575366_w640_h640_doroga_iz_dorozhnyh_plit_8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7" t="30788" r="33072" b="35189"/>
          <a:stretch/>
        </p:blipFill>
        <p:spPr bwMode="auto">
          <a:xfrm>
            <a:off x="741478" y="1307541"/>
            <a:ext cx="2332451" cy="138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74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544" y="332656"/>
            <a:ext cx="288032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количества осадков на полотно</a:t>
            </a:r>
            <a:endParaRPr lang="ru-RU" dirty="0" smtClean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07904" y="332656"/>
            <a:ext cx="273630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Твердые осадки-металлическая миллиметровая линейка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07904" y="1628800"/>
            <a:ext cx="273630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Жидкие осадки-оптическая линейка ОЛ-1</a:t>
            </a:r>
            <a:endParaRPr lang="ru-RU" sz="1600" dirty="0"/>
          </a:p>
        </p:txBody>
      </p:sp>
      <p:pic>
        <p:nvPicPr>
          <p:cNvPr id="3074" name="Picture 2" descr="Картинки по запросу оптическая линейка ОЛ-1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39"/>
          <a:stretch/>
        </p:blipFill>
        <p:spPr bwMode="auto">
          <a:xfrm>
            <a:off x="6588224" y="1683024"/>
            <a:ext cx="2088232" cy="91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металлическая миллиметровая линейка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9639"/>
            <a:ext cx="1656184" cy="124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467544" y="2996952"/>
            <a:ext cx="2880320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плотности бетона/асфальтобетона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/>
          </a:p>
        </p:txBody>
      </p:sp>
      <p:pic>
        <p:nvPicPr>
          <p:cNvPr id="3078" name="Picture 6" descr="kern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92" y="3645024"/>
            <a:ext cx="2173424" cy="144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635896" y="2998385"/>
            <a:ext cx="273630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Разрушающие метода – взятие образцов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635896" y="4293096"/>
            <a:ext cx="273630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Неразрушающие методы –радиоизотопный контроль, ультразвуковой</a:t>
            </a:r>
            <a:endParaRPr lang="ru-RU" sz="1600" dirty="0"/>
          </a:p>
        </p:txBody>
      </p:sp>
      <p:pic>
        <p:nvPicPr>
          <p:cNvPr id="3080" name="Picture 8" descr="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108" y="2876954"/>
            <a:ext cx="1768448" cy="117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Похожее изображение">
            <a:hlinkClick r:id="rId8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1"/>
          <a:stretch/>
        </p:blipFill>
        <p:spPr bwMode="auto">
          <a:xfrm>
            <a:off x="6695153" y="4334430"/>
            <a:ext cx="1749404" cy="9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Соединительная линия уступом 10"/>
          <p:cNvCxnSpPr>
            <a:stCxn id="4" idx="3"/>
            <a:endCxn id="7" idx="1"/>
          </p:cNvCxnSpPr>
          <p:nvPr/>
        </p:nvCxnSpPr>
        <p:spPr>
          <a:xfrm>
            <a:off x="3347864" y="728700"/>
            <a:ext cx="360040" cy="7200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>
            <a:stCxn id="4" idx="3"/>
            <a:endCxn id="5" idx="1"/>
          </p:cNvCxnSpPr>
          <p:nvPr/>
        </p:nvCxnSpPr>
        <p:spPr>
          <a:xfrm>
            <a:off x="3347864" y="728700"/>
            <a:ext cx="360040" cy="136815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>
            <a:stCxn id="8" idx="3"/>
            <a:endCxn id="9" idx="1"/>
          </p:cNvCxnSpPr>
          <p:nvPr/>
        </p:nvCxnSpPr>
        <p:spPr>
          <a:xfrm flipV="1">
            <a:off x="3347864" y="3466437"/>
            <a:ext cx="288032" cy="64663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stCxn id="8" idx="3"/>
            <a:endCxn id="10" idx="1"/>
          </p:cNvCxnSpPr>
          <p:nvPr/>
        </p:nvCxnSpPr>
        <p:spPr>
          <a:xfrm>
            <a:off x="3347864" y="4113076"/>
            <a:ext cx="288032" cy="64807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88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584</Words>
  <Application>Microsoft Office PowerPoint</Application>
  <PresentationFormat>Экран (4:3)</PresentationFormat>
  <Paragraphs>204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Century Schoolbook</vt:lpstr>
      <vt:lpstr>Times New Roman</vt:lpstr>
      <vt:lpstr>Wingdings</vt:lpstr>
      <vt:lpstr>Wingdings 2</vt:lpstr>
      <vt:lpstr>Эркер</vt:lpstr>
      <vt:lpstr>Мониторинг аэродромных, вертолетных площадок  при эксплуатации    </vt:lpstr>
      <vt:lpstr>Жизненный цикл аэродрома/вертодрома</vt:lpstr>
      <vt:lpstr>Презентация PowerPoint</vt:lpstr>
      <vt:lpstr>ОСМОТР ЛЕТНОГО ПОЛЯ АЭРОДРОМА</vt:lpstr>
      <vt:lpstr>ИЗМЕРЕНИЕ ПАРАМЕТРОВ, КОНТРОЛЬ И ОЦЕНКА СОСТОЯНИЯ ЭЛЕМЕНТОВ ЛЕТНОГО ПОЛЯ АЭРОДРОМОВ (ВЕРТОДРОМОВ)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аэродромных, вертолетных площадок  при эксплуатации</dc:title>
  <dc:creator>Обухова Наталья Сергеевна</dc:creator>
  <cp:lastModifiedBy>RePack by Diakov</cp:lastModifiedBy>
  <cp:revision>11</cp:revision>
  <dcterms:modified xsi:type="dcterms:W3CDTF">2021-01-21T06:06:31Z</dcterms:modified>
</cp:coreProperties>
</file>